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4"/>
  </p:notesMasterIdLst>
  <p:handoutMasterIdLst>
    <p:handoutMasterId r:id="rId15"/>
  </p:handoutMasterIdLst>
  <p:sldIdLst>
    <p:sldId id="256" r:id="rId5"/>
    <p:sldId id="264" r:id="rId6"/>
    <p:sldId id="262" r:id="rId7"/>
    <p:sldId id="293" r:id="rId8"/>
    <p:sldId id="294" r:id="rId9"/>
    <p:sldId id="295" r:id="rId10"/>
    <p:sldId id="296" r:id="rId11"/>
    <p:sldId id="297" r:id="rId12"/>
    <p:sldId id="27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204" autoAdjust="0"/>
  </p:normalViewPr>
  <p:slideViewPr>
    <p:cSldViewPr snapToGrid="0">
      <p:cViewPr varScale="1">
        <p:scale>
          <a:sx n="95" d="100"/>
          <a:sy n="95" d="100"/>
        </p:scale>
        <p:origin x="1194" y="306"/>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5/31/2025</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pn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5/31/2025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1306333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E34161-8C27-FA7C-A3C4-D65BF3FA9B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E10AB7-2328-3C0A-1148-4F0E2B9962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B22E07-D264-0F17-9153-673BBA1BE62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2F88D2E-6CD0-09EC-EB88-03EB6A210B27}"/>
              </a:ext>
            </a:extLst>
          </p:cNvPr>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17915481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B59B69-FFD1-8FBA-0B2A-25DBD43E97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32CA63-B583-25C9-5C4C-A7190E8D57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A33A2E-09CE-86D4-0670-A7E590744E8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10522CD-B0EA-E1DA-B4BB-DC3952FD6802}"/>
              </a:ext>
            </a:extLst>
          </p:cNvPr>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33341916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51603-9D98-75D6-1783-F357DC49B7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251AD4-B203-DBBF-4323-59C144DFE7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F9F739-3D61-F27E-4F92-DD309DFFBFB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A068514-34C3-830A-A7C7-ED8F97FAD81C}"/>
              </a:ext>
            </a:extLst>
          </p:cNvPr>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15849689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9AE66-F8F9-CCA3-925B-1F451D2138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8BD4BA-1A82-80A8-8BB3-D0FF040BEA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995315-0361-3BEA-77AA-83433515CBB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05D84D9-F825-D93C-FD7D-F54396EFB389}"/>
              </a:ext>
            </a:extLst>
          </p:cNvPr>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38093853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332114-564A-66DA-8251-AC4221B919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9A547B-1197-2CBD-C740-653F9864A7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9BE65F-81D5-22D6-9966-9BA2F199B76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2979B7F-85F0-3D20-4A78-D741AFF44153}"/>
              </a:ext>
            </a:extLst>
          </p:cNvPr>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28091063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36071253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en-US" dirty="0"/>
              <a:t>The Technology Value Stream</a:t>
            </a:r>
          </a:p>
        </p:txBody>
      </p:sp>
      <p:sp>
        <p:nvSpPr>
          <p:cNvPr id="3" name="TextBox 2">
            <a:extLst>
              <a:ext uri="{FF2B5EF4-FFF2-40B4-BE49-F238E27FC236}">
                <a16:creationId xmlns:a16="http://schemas.microsoft.com/office/drawing/2014/main" id="{19BB14EC-C578-CBF1-3DE5-D2965F554758}"/>
              </a:ext>
            </a:extLst>
          </p:cNvPr>
          <p:cNvSpPr txBox="1"/>
          <p:nvPr/>
        </p:nvSpPr>
        <p:spPr>
          <a:xfrm>
            <a:off x="4955512" y="3741994"/>
            <a:ext cx="2280976" cy="830997"/>
          </a:xfrm>
          <a:prstGeom prst="rect">
            <a:avLst/>
          </a:prstGeom>
          <a:noFill/>
        </p:spPr>
        <p:txBody>
          <a:bodyPr wrap="square" rtlCol="0">
            <a:spAutoFit/>
          </a:bodyPr>
          <a:lstStyle/>
          <a:p>
            <a:r>
              <a:rPr lang="en-US" sz="1600" dirty="0">
                <a:solidFill>
                  <a:schemeClr val="bg1"/>
                </a:solidFill>
              </a:rPr>
              <a:t>Jacob Cannamela</a:t>
            </a:r>
          </a:p>
          <a:p>
            <a:r>
              <a:rPr lang="en-US" sz="1600" dirty="0">
                <a:solidFill>
                  <a:schemeClr val="bg1"/>
                </a:solidFill>
              </a:rPr>
              <a:t>CSD-380</a:t>
            </a:r>
          </a:p>
          <a:p>
            <a:r>
              <a:rPr lang="en-US" sz="1600" dirty="0">
                <a:solidFill>
                  <a:schemeClr val="bg1"/>
                </a:solidFill>
              </a:rPr>
              <a:t>5/31/2025</a:t>
            </a:r>
          </a:p>
        </p:txBody>
      </p:sp>
    </p:spTree>
    <p:extLst>
      <p:ext uri="{BB962C8B-B14F-4D97-AF65-F5344CB8AC3E}">
        <p14:creationId xmlns:p14="http://schemas.microsoft.com/office/powerpoint/2010/main" val="1642425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62001" y="896112"/>
            <a:ext cx="6589150" cy="1103510"/>
          </a:xfrm>
        </p:spPr>
        <p:txBody>
          <a:bodyPr>
            <a:normAutofit fontScale="90000"/>
          </a:bodyPr>
          <a:lstStyle/>
          <a:p>
            <a:r>
              <a:rPr lang="en-US" sz="2800" dirty="0"/>
              <a:t>Setting the Stage – Why Lead Time and Processing Time Matter</a:t>
            </a:r>
            <a:endParaRPr lang="en-US" sz="6000" dirty="0"/>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4"/>
          </p:nvPr>
        </p:nvSpPr>
        <p:spPr>
          <a:xfrm>
            <a:off x="762000" y="1999622"/>
            <a:ext cx="6597650" cy="4355141"/>
          </a:xfrm>
        </p:spPr>
        <p:txBody>
          <a:bodyPr vert="horz" lIns="91440" tIns="45720" rIns="91440" bIns="45720" rtlCol="0" anchor="t">
            <a:normAutofit/>
          </a:bodyPr>
          <a:lstStyle/>
          <a:p>
            <a:r>
              <a:rPr lang="en-US" dirty="0"/>
              <a:t>I once waited three months for a feature update on a banking app, only to see it fail on launch day. That experience stuck with me. It made me curious about how workflows from an idea to a customer’s hands. In the technology value stream, we focus on two key ideas: Lead Time and Processing Time. Lead Time is how long a customer waits to get their request fulfilled. Processing Time is just the time spent actively working on that request. It’s a small distinction, but it has huge consequences.</a:t>
            </a:r>
            <a:br>
              <a:rPr lang="en-US" dirty="0"/>
            </a:br>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1346372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7877" y="898524"/>
            <a:ext cx="7606895" cy="960421"/>
          </a:xfrm>
        </p:spPr>
        <p:txBody>
          <a:bodyPr>
            <a:normAutofit/>
          </a:bodyPr>
          <a:lstStyle/>
          <a:p>
            <a:r>
              <a:rPr lang="en-US" sz="2400" dirty="0"/>
              <a:t>Everyday Frustrations in Deployment Lead Times</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1858945"/>
            <a:ext cx="7615274" cy="4378343"/>
          </a:xfrm>
        </p:spPr>
        <p:txBody>
          <a:bodyPr>
            <a:normAutofit/>
          </a:bodyPr>
          <a:lstStyle/>
          <a:p>
            <a:r>
              <a:rPr lang="en-US" dirty="0"/>
              <a:t>Long lead times are more than just an inconvenience. They create a system where teams work in isolation, hoping their work will fit together at the end. This is the common scenario: months-long deployments that end in weekend fire drills, rollbacks, and missed deadlines. On page 10 of the DevOps Handbook, this scenario is described as typical in traditional IT. Slow, fragile, and stressful for everyone.</a:t>
            </a:r>
            <a:br>
              <a:rPr lang="en-US" dirty="0"/>
            </a:br>
            <a:endParaRPr lang="en-US" dirty="0"/>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1593920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91A245-6A55-7538-C494-A8CEF89EB1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B28634-90B8-2FE9-B981-B4EEAA890350}"/>
              </a:ext>
            </a:extLst>
          </p:cNvPr>
          <p:cNvSpPr>
            <a:spLocks noGrp="1"/>
          </p:cNvSpPr>
          <p:nvPr>
            <p:ph type="title"/>
          </p:nvPr>
        </p:nvSpPr>
        <p:spPr>
          <a:xfrm>
            <a:off x="762001" y="896112"/>
            <a:ext cx="6589150" cy="580996"/>
          </a:xfrm>
        </p:spPr>
        <p:txBody>
          <a:bodyPr>
            <a:normAutofit/>
          </a:bodyPr>
          <a:lstStyle/>
          <a:p>
            <a:r>
              <a:rPr lang="en-US" sz="2400" dirty="0"/>
              <a:t>The Hidden Waste in Lead Time</a:t>
            </a:r>
          </a:p>
        </p:txBody>
      </p:sp>
      <p:sp>
        <p:nvSpPr>
          <p:cNvPr id="3" name="Content Placeholder 2">
            <a:extLst>
              <a:ext uri="{FF2B5EF4-FFF2-40B4-BE49-F238E27FC236}">
                <a16:creationId xmlns:a16="http://schemas.microsoft.com/office/drawing/2014/main" id="{B5F297CF-A0A1-6544-16E2-9F5774067ADC}"/>
              </a:ext>
            </a:extLst>
          </p:cNvPr>
          <p:cNvSpPr>
            <a:spLocks noGrp="1"/>
          </p:cNvSpPr>
          <p:nvPr>
            <p:ph sz="half" idx="14"/>
          </p:nvPr>
        </p:nvSpPr>
        <p:spPr>
          <a:xfrm>
            <a:off x="762000" y="1477108"/>
            <a:ext cx="6597650" cy="4877655"/>
          </a:xfrm>
        </p:spPr>
        <p:txBody>
          <a:bodyPr vert="horz" lIns="91440" tIns="45720" rIns="91440" bIns="45720" rtlCol="0" anchor="t">
            <a:normAutofit/>
          </a:bodyPr>
          <a:lstStyle/>
          <a:p>
            <a:r>
              <a:rPr lang="en-US" dirty="0"/>
              <a:t>Lead Time includes all the waiting: waiting for approvals, for testing, for someone else to finish their piece. Processing Time is what we do coding, testing, deploying. But it’s the lead time that defines the customer’s experience. Like a traffic jam, all that waiting can feel invisible but it’s the real problem. When lead time is too long, it doesn’t matter how efficient we are during the process time, it still feels slow and unresponsive.</a:t>
            </a:r>
          </a:p>
        </p:txBody>
      </p:sp>
      <p:sp>
        <p:nvSpPr>
          <p:cNvPr id="6" name="Slide Number Placeholder 5">
            <a:extLst>
              <a:ext uri="{FF2B5EF4-FFF2-40B4-BE49-F238E27FC236}">
                <a16:creationId xmlns:a16="http://schemas.microsoft.com/office/drawing/2014/main" id="{C2903094-C1A4-E802-9C8D-43C635D3C595}"/>
              </a:ext>
            </a:extLst>
          </p:cNvPr>
          <p:cNvSpPr>
            <a:spLocks noGrp="1"/>
          </p:cNvSpPr>
          <p:nvPr>
            <p:ph type="sldNum" sz="quarter" idx="12"/>
          </p:nvPr>
        </p:nvSpPr>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393554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7313E-B8F7-FF55-FBE5-3A2D5513F7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DF2353-437B-C4ED-FAAC-EA5315DA10F2}"/>
              </a:ext>
            </a:extLst>
          </p:cNvPr>
          <p:cNvSpPr>
            <a:spLocks noGrp="1"/>
          </p:cNvSpPr>
          <p:nvPr>
            <p:ph type="title"/>
          </p:nvPr>
        </p:nvSpPr>
        <p:spPr>
          <a:xfrm>
            <a:off x="3807877" y="898524"/>
            <a:ext cx="7606895" cy="608729"/>
          </a:xfrm>
        </p:spPr>
        <p:txBody>
          <a:bodyPr>
            <a:normAutofit/>
          </a:bodyPr>
          <a:lstStyle/>
          <a:p>
            <a:r>
              <a:rPr lang="en-US" sz="2400" dirty="0"/>
              <a:t>My DevOps Dream – Deployment in Minutes</a:t>
            </a:r>
          </a:p>
        </p:txBody>
      </p:sp>
      <p:pic>
        <p:nvPicPr>
          <p:cNvPr id="14" name="Picture Placeholder 13" descr="Woman walking in office">
            <a:extLst>
              <a:ext uri="{FF2B5EF4-FFF2-40B4-BE49-F238E27FC236}">
                <a16:creationId xmlns:a16="http://schemas.microsoft.com/office/drawing/2014/main" id="{21468258-8310-C18C-0711-51675C216456}"/>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5436FE3B-BB10-6796-62ED-A34620B1C3EC}"/>
              </a:ext>
            </a:extLst>
          </p:cNvPr>
          <p:cNvSpPr>
            <a:spLocks noGrp="1"/>
          </p:cNvSpPr>
          <p:nvPr>
            <p:ph sz="half" idx="16"/>
          </p:nvPr>
        </p:nvSpPr>
        <p:spPr>
          <a:xfrm>
            <a:off x="3803953" y="1858945"/>
            <a:ext cx="7615274" cy="4378343"/>
          </a:xfrm>
        </p:spPr>
        <p:txBody>
          <a:bodyPr>
            <a:normAutofit/>
          </a:bodyPr>
          <a:lstStyle/>
          <a:p>
            <a:r>
              <a:rPr lang="en-US" dirty="0"/>
              <a:t>Here’s my personal vision: a world where my code goes live in minutes, not months. The DevOps Handbook says that in high-performing teams, deployment lead time drops to minutes. This is possible because of automated testing, modular design, and continuous deployment. When lead times are measured in minutes, we get faster feedback and lower risk, making life better for developers and customers.</a:t>
            </a:r>
          </a:p>
        </p:txBody>
      </p:sp>
      <p:sp>
        <p:nvSpPr>
          <p:cNvPr id="64" name="Oval 63">
            <a:extLst>
              <a:ext uri="{FF2B5EF4-FFF2-40B4-BE49-F238E27FC236}">
                <a16:creationId xmlns:a16="http://schemas.microsoft.com/office/drawing/2014/main" id="{F9CEB37C-9ECA-0C3E-E022-13B0E239413E}"/>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C79A296F-EF38-F002-4AFB-D9E75AC8AEF9}"/>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C423713-4818-B3A4-9E5D-4495F379D36C}"/>
              </a:ext>
            </a:extLst>
          </p:cNvPr>
          <p:cNvSpPr>
            <a:spLocks noGrp="1"/>
          </p:cNvSpPr>
          <p:nvPr>
            <p:ph type="sldNum" sz="quarter" idx="12"/>
          </p:nvPr>
        </p:nvSpPr>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452817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4BF48D-3F6F-5DBA-26A6-C80E49482B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5DE272-E73F-F266-27F8-EF6EA8664C34}"/>
              </a:ext>
            </a:extLst>
          </p:cNvPr>
          <p:cNvSpPr>
            <a:spLocks noGrp="1"/>
          </p:cNvSpPr>
          <p:nvPr>
            <p:ph type="title"/>
          </p:nvPr>
        </p:nvSpPr>
        <p:spPr>
          <a:xfrm>
            <a:off x="762001" y="896112"/>
            <a:ext cx="6589150" cy="580996"/>
          </a:xfrm>
        </p:spPr>
        <p:txBody>
          <a:bodyPr>
            <a:normAutofit/>
          </a:bodyPr>
          <a:lstStyle/>
          <a:p>
            <a:r>
              <a:rPr lang="en-US" sz="2400" dirty="0"/>
              <a:t>A Visual Story – Then vs. Now</a:t>
            </a:r>
          </a:p>
        </p:txBody>
      </p:sp>
      <p:sp>
        <p:nvSpPr>
          <p:cNvPr id="3" name="Content Placeholder 2">
            <a:extLst>
              <a:ext uri="{FF2B5EF4-FFF2-40B4-BE49-F238E27FC236}">
                <a16:creationId xmlns:a16="http://schemas.microsoft.com/office/drawing/2014/main" id="{9D63A4BF-E5DE-BFC1-8B52-74C239C49FA2}"/>
              </a:ext>
            </a:extLst>
          </p:cNvPr>
          <p:cNvSpPr>
            <a:spLocks noGrp="1"/>
          </p:cNvSpPr>
          <p:nvPr>
            <p:ph sz="half" idx="14"/>
          </p:nvPr>
        </p:nvSpPr>
        <p:spPr>
          <a:xfrm>
            <a:off x="762001" y="2934119"/>
            <a:ext cx="6597650" cy="1698171"/>
          </a:xfrm>
        </p:spPr>
        <p:txBody>
          <a:bodyPr vert="horz" lIns="91440" tIns="45720" rIns="91440" bIns="45720" rtlCol="0" anchor="t">
            <a:normAutofit/>
          </a:bodyPr>
          <a:lstStyle/>
          <a:p>
            <a:r>
              <a:rPr lang="en-US" dirty="0"/>
              <a:t>On the left, a tangled mess of handoffs and queues – that’s the old way of deploying software, with months-long lead times. On the right, a smooth flow of small changes going live every day – that’s the DevOps dream: deployment in minutes, feedback in real-time, and happy users.</a:t>
            </a:r>
          </a:p>
        </p:txBody>
      </p:sp>
      <p:sp>
        <p:nvSpPr>
          <p:cNvPr id="6" name="Slide Number Placeholder 5">
            <a:extLst>
              <a:ext uri="{FF2B5EF4-FFF2-40B4-BE49-F238E27FC236}">
                <a16:creationId xmlns:a16="http://schemas.microsoft.com/office/drawing/2014/main" id="{478F21BA-FC9F-9029-141D-9C908FCE6689}"/>
              </a:ext>
            </a:extLst>
          </p:cNvPr>
          <p:cNvSpPr>
            <a:spLocks noGrp="1"/>
          </p:cNvSpPr>
          <p:nvPr>
            <p:ph type="sldNum" sz="quarter" idx="12"/>
          </p:nvPr>
        </p:nvSpPr>
        <p:spPr/>
        <p:txBody>
          <a:bodyPr/>
          <a:lstStyle/>
          <a:p>
            <a:fld id="{B5CEABB6-07DC-46E8-9B57-56EC44A396E5}" type="slidenum">
              <a:rPr lang="en-US" smtClean="0"/>
              <a:pPr/>
              <a:t>6</a:t>
            </a:fld>
            <a:endParaRPr lang="en-US" dirty="0"/>
          </a:p>
        </p:txBody>
      </p:sp>
      <p:pic>
        <p:nvPicPr>
          <p:cNvPr id="5" name="Picture 4">
            <a:extLst>
              <a:ext uri="{FF2B5EF4-FFF2-40B4-BE49-F238E27FC236}">
                <a16:creationId xmlns:a16="http://schemas.microsoft.com/office/drawing/2014/main" id="{C4983D5D-1F41-CAE2-C1B5-A37928CB155D}"/>
              </a:ext>
            </a:extLst>
          </p:cNvPr>
          <p:cNvPicPr>
            <a:picLocks noChangeAspect="1"/>
          </p:cNvPicPr>
          <p:nvPr/>
        </p:nvPicPr>
        <p:blipFill>
          <a:blip r:embed="rId3"/>
          <a:stretch>
            <a:fillRect/>
          </a:stretch>
        </p:blipFill>
        <p:spPr>
          <a:xfrm>
            <a:off x="7777425" y="-31506"/>
            <a:ext cx="4414576" cy="6895907"/>
          </a:xfrm>
          <a:prstGeom prst="rect">
            <a:avLst/>
          </a:prstGeom>
        </p:spPr>
      </p:pic>
    </p:spTree>
    <p:extLst>
      <p:ext uri="{BB962C8B-B14F-4D97-AF65-F5344CB8AC3E}">
        <p14:creationId xmlns:p14="http://schemas.microsoft.com/office/powerpoint/2010/main" val="3192145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EDD88F-6210-B4BD-8E31-AB98E9933E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0ABE4B-ED94-A206-4190-C93217DF5895}"/>
              </a:ext>
            </a:extLst>
          </p:cNvPr>
          <p:cNvSpPr>
            <a:spLocks noGrp="1"/>
          </p:cNvSpPr>
          <p:nvPr>
            <p:ph type="title"/>
          </p:nvPr>
        </p:nvSpPr>
        <p:spPr>
          <a:xfrm>
            <a:off x="3807877" y="898524"/>
            <a:ext cx="7606895" cy="608729"/>
          </a:xfrm>
        </p:spPr>
        <p:txBody>
          <a:bodyPr>
            <a:normAutofit/>
          </a:bodyPr>
          <a:lstStyle/>
          <a:p>
            <a:r>
              <a:rPr lang="en-US" sz="2400" dirty="0"/>
              <a:t>My Takeaway – The Human Cost</a:t>
            </a:r>
          </a:p>
        </p:txBody>
      </p:sp>
      <p:pic>
        <p:nvPicPr>
          <p:cNvPr id="14" name="Picture Placeholder 13" descr="Woman walking in office">
            <a:extLst>
              <a:ext uri="{FF2B5EF4-FFF2-40B4-BE49-F238E27FC236}">
                <a16:creationId xmlns:a16="http://schemas.microsoft.com/office/drawing/2014/main" id="{50CAB6D3-FC42-214B-00CC-D1501A392C9E}"/>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715CF065-B66B-3D78-637F-4B55C3493CF5}"/>
              </a:ext>
            </a:extLst>
          </p:cNvPr>
          <p:cNvSpPr>
            <a:spLocks noGrp="1"/>
          </p:cNvSpPr>
          <p:nvPr>
            <p:ph sz="half" idx="16"/>
          </p:nvPr>
        </p:nvSpPr>
        <p:spPr>
          <a:xfrm>
            <a:off x="3803953" y="1858945"/>
            <a:ext cx="7615274" cy="4378343"/>
          </a:xfrm>
        </p:spPr>
        <p:txBody>
          <a:bodyPr>
            <a:normAutofit/>
          </a:bodyPr>
          <a:lstStyle/>
          <a:p>
            <a:r>
              <a:rPr lang="en-US" dirty="0"/>
              <a:t>I’ve learned that lead time isn’t just about technology—it’s about people. When deployment takes months, developers burn out and customers lose trust. But when we shrink lead times to minutes, developers feel empowered, and customers get the features they want faster. Lead time shapes more than just the product—it shapes the culture.</a:t>
            </a:r>
          </a:p>
        </p:txBody>
      </p:sp>
      <p:sp>
        <p:nvSpPr>
          <p:cNvPr id="64" name="Oval 63">
            <a:extLst>
              <a:ext uri="{FF2B5EF4-FFF2-40B4-BE49-F238E27FC236}">
                <a16:creationId xmlns:a16="http://schemas.microsoft.com/office/drawing/2014/main" id="{3B92AF09-3F28-2218-4F3A-592BABDD5D0C}"/>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CAEA3428-B91E-222E-29CA-C19D0F033B88}"/>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1F2EC692-701E-A3BF-1A50-4120D4293787}"/>
              </a:ext>
            </a:extLst>
          </p:cNvPr>
          <p:cNvSpPr>
            <a:spLocks noGrp="1"/>
          </p:cNvSpPr>
          <p:nvPr>
            <p:ph type="sldNum" sz="quarter" idx="12"/>
          </p:nvPr>
        </p:nvSpPr>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2370453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663BA-FBA9-9238-70EA-27A4707AF2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2F0EA3-A856-7181-58C1-25DD16A04D4E}"/>
              </a:ext>
            </a:extLst>
          </p:cNvPr>
          <p:cNvSpPr>
            <a:spLocks noGrp="1"/>
          </p:cNvSpPr>
          <p:nvPr>
            <p:ph type="title"/>
          </p:nvPr>
        </p:nvSpPr>
        <p:spPr>
          <a:xfrm>
            <a:off x="762001" y="896112"/>
            <a:ext cx="6589150" cy="580996"/>
          </a:xfrm>
        </p:spPr>
        <p:txBody>
          <a:bodyPr>
            <a:normAutofit/>
          </a:bodyPr>
          <a:lstStyle/>
          <a:p>
            <a:r>
              <a:rPr lang="en-US" sz="2400" dirty="0"/>
              <a:t>Key Lessons I’ll Carry Forward</a:t>
            </a:r>
          </a:p>
        </p:txBody>
      </p:sp>
      <p:sp>
        <p:nvSpPr>
          <p:cNvPr id="3" name="Content Placeholder 2">
            <a:extLst>
              <a:ext uri="{FF2B5EF4-FFF2-40B4-BE49-F238E27FC236}">
                <a16:creationId xmlns:a16="http://schemas.microsoft.com/office/drawing/2014/main" id="{1B648598-0311-76E7-B2A4-23F39F2F5336}"/>
              </a:ext>
            </a:extLst>
          </p:cNvPr>
          <p:cNvSpPr>
            <a:spLocks noGrp="1"/>
          </p:cNvSpPr>
          <p:nvPr>
            <p:ph sz="half" idx="14"/>
          </p:nvPr>
        </p:nvSpPr>
        <p:spPr>
          <a:xfrm>
            <a:off x="762000" y="1477108"/>
            <a:ext cx="6597650" cy="4877655"/>
          </a:xfrm>
        </p:spPr>
        <p:txBody>
          <a:bodyPr vert="horz" lIns="91440" tIns="45720" rIns="91440" bIns="45720" rtlCol="0" anchor="t">
            <a:normAutofit/>
          </a:bodyPr>
          <a:lstStyle/>
          <a:p>
            <a:pPr>
              <a:buNone/>
            </a:pPr>
            <a:r>
              <a:rPr lang="en-US" dirty="0"/>
              <a:t>Here’s what I’ll take with me:</a:t>
            </a:r>
          </a:p>
          <a:p>
            <a:pPr>
              <a:buFont typeface="+mj-lt"/>
              <a:buAutoNum type="arabicPeriod"/>
            </a:pPr>
            <a:r>
              <a:rPr lang="en-US" dirty="0"/>
              <a:t> Work in small batches.</a:t>
            </a:r>
          </a:p>
          <a:p>
            <a:pPr>
              <a:buFont typeface="+mj-lt"/>
              <a:buAutoNum type="arabicPeriod"/>
            </a:pPr>
            <a:r>
              <a:rPr lang="en-US" dirty="0"/>
              <a:t> Build fast feedback into everything.</a:t>
            </a:r>
          </a:p>
          <a:p>
            <a:pPr>
              <a:buFont typeface="+mj-lt"/>
              <a:buAutoNum type="arabicPeriod"/>
            </a:pPr>
            <a:r>
              <a:rPr lang="en-US" dirty="0"/>
              <a:t> Learn from mistakes, not fear them.</a:t>
            </a:r>
            <a:br>
              <a:rPr lang="en-US" dirty="0"/>
            </a:br>
            <a:r>
              <a:rPr lang="en-US" dirty="0"/>
              <a:t>DevOps isn’t just about fancy tools; it’s about changing how we think and work together. That’s the part that excites me the most.</a:t>
            </a:r>
          </a:p>
        </p:txBody>
      </p:sp>
      <p:sp>
        <p:nvSpPr>
          <p:cNvPr id="6" name="Slide Number Placeholder 5">
            <a:extLst>
              <a:ext uri="{FF2B5EF4-FFF2-40B4-BE49-F238E27FC236}">
                <a16:creationId xmlns:a16="http://schemas.microsoft.com/office/drawing/2014/main" id="{C0552A10-90DB-1F02-29FD-FC31657E842C}"/>
              </a:ext>
            </a:extLst>
          </p:cNvPr>
          <p:cNvSpPr>
            <a:spLocks noGrp="1"/>
          </p:cNvSpPr>
          <p:nvPr>
            <p:ph type="sldNum" sz="quarter" idx="12"/>
          </p:nvPr>
        </p:nvSpPr>
        <p:spPr/>
        <p:txBody>
          <a:bodyPr/>
          <a:lstStyle/>
          <a:p>
            <a:fld id="{B5CEABB6-07DC-46E8-9B57-56EC44A396E5}" type="slidenum">
              <a:rPr lang="en-US" smtClean="0"/>
              <a:pPr/>
              <a:t>8</a:t>
            </a:fld>
            <a:endParaRPr lang="en-US" dirty="0"/>
          </a:p>
        </p:txBody>
      </p:sp>
    </p:spTree>
    <p:extLst>
      <p:ext uri="{BB962C8B-B14F-4D97-AF65-F5344CB8AC3E}">
        <p14:creationId xmlns:p14="http://schemas.microsoft.com/office/powerpoint/2010/main" val="803052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5900245" y="544285"/>
            <a:ext cx="5528217" cy="721807"/>
          </a:xfrm>
        </p:spPr>
        <p:txBody>
          <a:bodyPr/>
          <a:lstStyle/>
          <a:p>
            <a:r>
              <a:rPr lang="en-US" dirty="0"/>
              <a:t>References</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4330840" y="1627833"/>
            <a:ext cx="7093717" cy="3825909"/>
          </a:xfrm>
        </p:spPr>
        <p:txBody>
          <a:bodyPr bIns="0">
            <a:normAutofit/>
          </a:bodyPr>
          <a:lstStyle/>
          <a:p>
            <a:r>
              <a:rPr lang="en-US" sz="1400" dirty="0"/>
              <a:t>Kim, G., Humble, J., Debois, P., &amp; Willis, J. (2016). </a:t>
            </a:r>
            <a:r>
              <a:rPr lang="en-US" sz="1400" i="1" dirty="0"/>
              <a:t>The DevOps Handbook: How to Create World-Class Agility, Reliability, &amp; Security in Technology Organizations</a:t>
            </a:r>
            <a:r>
              <a:rPr lang="en-US" sz="1400" dirty="0"/>
              <a:t>. IT Revolution Press.</a:t>
            </a:r>
          </a:p>
          <a:p>
            <a:r>
              <a:rPr lang="en-US" sz="1400" dirty="0"/>
              <a:t>Beal, H. (n.d</a:t>
            </a:r>
            <a:r>
              <a:rPr lang="en-US" sz="1400" i="1" dirty="0"/>
              <a:t>.</a:t>
            </a:r>
            <a:r>
              <a:rPr lang="en-US" sz="1400" dirty="0"/>
              <a:t>).</a:t>
            </a:r>
            <a:r>
              <a:rPr lang="en-US" sz="1400" i="1" dirty="0"/>
              <a:t> What is a Value Stream? </a:t>
            </a:r>
            <a:r>
              <a:rPr lang="en-US" sz="1400" dirty="0"/>
              <a:t>https://www.vsmconsortium.org/blog/what-is-a-value-stream</a:t>
            </a:r>
          </a:p>
        </p:txBody>
      </p:sp>
    </p:spTree>
    <p:extLst>
      <p:ext uri="{BB962C8B-B14F-4D97-AF65-F5344CB8AC3E}">
        <p14:creationId xmlns:p14="http://schemas.microsoft.com/office/powerpoint/2010/main" val="2436493926"/>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2.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{B5E399AD-154E-484D-88A3-619EB1DBDD0F}tf33968143_win32</Template>
  <TotalTime>31</TotalTime>
  <Words>660</Words>
  <Application>Microsoft Office PowerPoint</Application>
  <PresentationFormat>Widescreen</PresentationFormat>
  <Paragraphs>40</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Avenir Next LT Pro</vt:lpstr>
      <vt:lpstr>Calibri</vt:lpstr>
      <vt:lpstr>Custom</vt:lpstr>
      <vt:lpstr>The Technology Value Stream</vt:lpstr>
      <vt:lpstr>Setting the Stage – Why Lead Time and Processing Time Matter</vt:lpstr>
      <vt:lpstr>Everyday Frustrations in Deployment Lead Times</vt:lpstr>
      <vt:lpstr>The Hidden Waste in Lead Time</vt:lpstr>
      <vt:lpstr>My DevOps Dream – Deployment in Minutes</vt:lpstr>
      <vt:lpstr>A Visual Story – Then vs. Now</vt:lpstr>
      <vt:lpstr>My Takeaway – The Human Cost</vt:lpstr>
      <vt:lpstr>Key Lessons I’ll Carry Forward</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Jacob Cannamela</dc:creator>
  <cp:lastModifiedBy>Jacob Cannamela</cp:lastModifiedBy>
  <cp:revision>1</cp:revision>
  <dcterms:created xsi:type="dcterms:W3CDTF">2025-05-31T21:24:53Z</dcterms:created>
  <dcterms:modified xsi:type="dcterms:W3CDTF">2025-05-31T21:56:46Z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